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8" r:id="rId5"/>
    <p:sldId id="257" r:id="rId6"/>
    <p:sldId id="259" r:id="rId7"/>
    <p:sldId id="279" r:id="rId8"/>
    <p:sldId id="262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84" r:id="rId19"/>
    <p:sldId id="280" r:id="rId20"/>
    <p:sldId id="276" r:id="rId21"/>
    <p:sldId id="277" r:id="rId22"/>
    <p:sldId id="258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E1ADC8-EA72-4AC5-BE1D-96F2DC3EA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831D-1C4D-41BE-B71D-E0A0D77B307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63CB-E223-4FF5-A3A1-2C10819A1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Sociology of U.S. History</a:t>
            </a:r>
            <a:br>
              <a:rPr lang="en-US" sz="4800" dirty="0" smtClean="0"/>
            </a:br>
            <a:r>
              <a:rPr lang="en-US" sz="4800" dirty="0" smtClean="0"/>
              <a:t>James W. Loewen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jloewen@uvm.edu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over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5920"/>
            <a:ext cx="2438400" cy="36759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0386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“I really like your book. I’ve been using it to heckle my teacher  from the back of the room.”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Why did we have a Civil War?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or, better put,</a:t>
            </a:r>
          </a:p>
          <a:p>
            <a:r>
              <a:rPr lang="en-US" sz="4000" dirty="0"/>
              <a:t>Why did the South secede?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Alternatives: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Slavery</a:t>
            </a:r>
          </a:p>
          <a:p>
            <a:r>
              <a:rPr lang="en-US" sz="4000" dirty="0"/>
              <a:t>States’ Rights</a:t>
            </a:r>
          </a:p>
          <a:p>
            <a:r>
              <a:rPr lang="en-US" sz="4000" dirty="0"/>
              <a:t>the Election of Lincoln</a:t>
            </a:r>
          </a:p>
          <a:p>
            <a:r>
              <a:rPr lang="en-US" sz="4000" dirty="0"/>
              <a:t>Tariffs and Taxes (issues about)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Results Nationwide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p:oleObj spid="_x0000_s21506" name="Chart" r:id="rId3" imgW="7772442" imgH="41148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4800" dirty="0"/>
              <a:t>How could this </a:t>
            </a:r>
            <a:r>
              <a:rPr lang="en-US" sz="4800" dirty="0" smtClean="0"/>
              <a:t>happen??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400800" cy="4191000"/>
          </a:xfrm>
        </p:spPr>
        <p:txBody>
          <a:bodyPr/>
          <a:lstStyle/>
          <a:p>
            <a:pPr algn="l"/>
            <a:r>
              <a:rPr lang="en-US" u="sng" dirty="0"/>
              <a:t>When</a:t>
            </a:r>
            <a:r>
              <a:rPr lang="en-US" dirty="0"/>
              <a:t> did it happen?</a:t>
            </a:r>
          </a:p>
          <a:p>
            <a:pPr algn="l"/>
            <a:r>
              <a:rPr lang="en-US" dirty="0"/>
              <a:t>   The Nadir:  1890-1940</a:t>
            </a:r>
          </a:p>
          <a:p>
            <a:pPr algn="l"/>
            <a:r>
              <a:rPr lang="en-US" dirty="0"/>
              <a:t>What was its purpose?</a:t>
            </a:r>
          </a:p>
          <a:p>
            <a:pPr algn="l"/>
            <a:r>
              <a:rPr lang="en-US" dirty="0"/>
              <a:t>   Rationalize and defend the South</a:t>
            </a:r>
          </a:p>
          <a:p>
            <a:pPr algn="l"/>
            <a:r>
              <a:rPr lang="en-US" dirty="0"/>
              <a:t>Why did the North acquiesce?</a:t>
            </a:r>
          </a:p>
          <a:p>
            <a:pPr algn="l"/>
            <a:r>
              <a:rPr lang="en-US" dirty="0"/>
              <a:t>   Unclean hands: complicit in white supremacy</a:t>
            </a:r>
          </a:p>
          <a:p>
            <a:pPr algn="l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 Confederate and Neo-Confederate Reader: The Great Truth about the Lost  Cause: Loewen, James W, Sebesta, Edward H: 9781604732191: Amazon.com: 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76852"/>
            <a:ext cx="3581400" cy="5366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600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Governor. of TN, </a:t>
            </a:r>
            <a:br>
              <a:rPr lang="en-US" sz="4800" dirty="0" smtClean="0"/>
            </a:br>
            <a:r>
              <a:rPr lang="en-US" sz="4800" dirty="0" smtClean="0"/>
              <a:t>“Message to Legislature,”</a:t>
            </a:r>
            <a:br>
              <a:rPr lang="en-US" sz="4800" dirty="0" smtClean="0"/>
            </a:br>
            <a:r>
              <a:rPr lang="en-US" sz="4800" dirty="0" smtClean="0"/>
              <a:t>1/7/1861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305800" cy="3886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-- The systematic, wanton, and long-continued agitation of the slavery question.</a:t>
            </a:r>
          </a:p>
          <a:p>
            <a:pPr algn="l"/>
            <a:r>
              <a:rPr lang="en-US" sz="3600" dirty="0" smtClean="0"/>
              <a:t>-- [The Republican Party] has, in the person of the President-elect, asserted the equality of the </a:t>
            </a:r>
            <a:r>
              <a:rPr lang="en-US" sz="3600" i="1" dirty="0" smtClean="0"/>
              <a:t>black</a:t>
            </a:r>
            <a:r>
              <a:rPr lang="en-US" sz="3600" dirty="0" smtClean="0"/>
              <a:t> with the </a:t>
            </a:r>
            <a:r>
              <a:rPr lang="en-US" sz="3600" i="1" dirty="0" smtClean="0"/>
              <a:t>white race.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Sociology of Knowledge re </a:t>
            </a:r>
            <a:br>
              <a:rPr lang="en-US" sz="4800" dirty="0" smtClean="0"/>
            </a:br>
            <a:r>
              <a:rPr lang="en-US" sz="4800" dirty="0" smtClean="0"/>
              <a:t>Confederate Monuments: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Went up during Nadir of race relations (1890-1940)</a:t>
            </a:r>
          </a:p>
          <a:p>
            <a:r>
              <a:rPr lang="en-US" dirty="0" smtClean="0"/>
              <a:t>Went up near center of power or symbolic center of the community</a:t>
            </a:r>
          </a:p>
          <a:p>
            <a:r>
              <a:rPr lang="en-US" dirty="0" smtClean="0"/>
              <a:t>Asserted bad history (“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Vindice</a:t>
            </a:r>
            <a:r>
              <a:rPr lang="en-US" dirty="0" smtClean="0"/>
              <a:t>,” “States Rights,” etc.)</a:t>
            </a:r>
          </a:p>
          <a:p>
            <a:r>
              <a:rPr lang="en-US" dirty="0" smtClean="0"/>
              <a:t>Implicitly and often explicitly proclaimed white supremacy.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P\LIES\Photo\Keller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00600"/>
            <a:ext cx="9144000" cy="1336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838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My “signature”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4343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"Telling the truth about the past helps cause justice in the present. </a:t>
            </a:r>
            <a:endParaRPr lang="en-US" sz="4400" dirty="0" smtClean="0"/>
          </a:p>
          <a:p>
            <a:r>
              <a:rPr lang="en-US" sz="4400" dirty="0" smtClean="0"/>
              <a:t>Achieving </a:t>
            </a:r>
            <a:r>
              <a:rPr lang="en-US" sz="4400" dirty="0" smtClean="0"/>
              <a:t>justice in the present helps us tell the truth about the past."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visiting the Strange and Wonderful Soundtrack to Robert Altman's Nashville  | Pitchf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1722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Sundown Towns,</a:t>
            </a:r>
            <a:br>
              <a:rPr lang="en-US" sz="4800" dirty="0" smtClean="0"/>
            </a:br>
            <a:r>
              <a:rPr lang="en-US" sz="4800" dirty="0" smtClean="0"/>
              <a:t> a product of the Nadir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Rare in the South, but common in Tennessee, except west Tennessee.</a:t>
            </a:r>
          </a:p>
          <a:p>
            <a:r>
              <a:rPr lang="en-US" dirty="0" smtClean="0"/>
              <a:t>Also common in north Alabama, especially on Sand Mountain, and throughout NW Arkansas.</a:t>
            </a:r>
          </a:p>
          <a:p>
            <a:r>
              <a:rPr lang="en-US" dirty="0" smtClean="0"/>
              <a:t>In GA, a V-shape of counties from Forsyth to the south to the state line NW and NE.</a:t>
            </a:r>
          </a:p>
          <a:p>
            <a:r>
              <a:rPr lang="en-US" dirty="0" smtClean="0"/>
              <a:t>Also in far western NC and Virginia.</a:t>
            </a:r>
          </a:p>
          <a:p>
            <a:r>
              <a:rPr lang="en-US" dirty="0" smtClean="0"/>
              <a:t>Some sundown suburbs briefly around Birmingham, Jackson, New Orleans, etc.</a:t>
            </a:r>
          </a:p>
          <a:p>
            <a:r>
              <a:rPr lang="en-US" dirty="0" smtClean="0"/>
              <a:t>Beach communities too.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rgbClr val="CC0000"/>
                </a:solidFill>
              </a:rPr>
              <a:t>What to do about Sundown Towns</a:t>
            </a:r>
            <a:r>
              <a:rPr lang="en-US" dirty="0">
                <a:solidFill>
                  <a:srgbClr val="CC0000"/>
                </a:solidFill>
              </a:rPr>
              <a:t>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“Out” </a:t>
            </a:r>
            <a:r>
              <a:rPr lang="en-US" sz="3600" dirty="0" smtClean="0"/>
              <a:t>them: </a:t>
            </a:r>
            <a:r>
              <a:rPr lang="en-US" sz="3600" dirty="0" err="1" smtClean="0"/>
              <a:t>wikipedia</a:t>
            </a:r>
            <a:r>
              <a:rPr lang="en-US" sz="3600" dirty="0" smtClean="0"/>
              <a:t>, my website, etc.</a:t>
            </a: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Get them to change: 3-step program</a:t>
            </a:r>
          </a:p>
          <a:p>
            <a:pPr>
              <a:buFontTx/>
              <a:buNone/>
            </a:pPr>
            <a:r>
              <a:rPr lang="en-US" sz="3600" dirty="0"/>
              <a:t>1. Admit it. [“We did this.”]</a:t>
            </a:r>
          </a:p>
          <a:p>
            <a:pPr>
              <a:buFontTx/>
              <a:buNone/>
            </a:pPr>
            <a:r>
              <a:rPr lang="en-US" sz="3600" dirty="0"/>
              <a:t>2. Apologize. [“and it was wrong, and </a:t>
            </a:r>
          </a:p>
          <a:p>
            <a:pPr>
              <a:buFontTx/>
              <a:buNone/>
            </a:pPr>
            <a:r>
              <a:rPr lang="en-US" sz="3600" dirty="0"/>
              <a:t> we’re sorry.”]</a:t>
            </a:r>
          </a:p>
          <a:p>
            <a:pPr>
              <a:buFontTx/>
              <a:buNone/>
            </a:pPr>
            <a:r>
              <a:rPr lang="en-US" sz="3600" dirty="0"/>
              <a:t>3. Change. [“and we don’t do it any more</a:t>
            </a:r>
            <a:r>
              <a:rPr lang="en-US" sz="3600" dirty="0" smtClean="0"/>
              <a:t>.”]</a:t>
            </a:r>
          </a:p>
          <a:p>
            <a:pPr>
              <a:buFontTx/>
              <a:buNone/>
            </a:pPr>
            <a:r>
              <a:rPr lang="en-US" sz="3600" dirty="0" smtClean="0"/>
              <a:t>(See my website for examples.)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2130425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Expectations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“Standardized”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P\LIES\Photo\R&amp;J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561"/>
            <a:ext cx="7162800" cy="654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WP\LIES\Photo\Harvey&amp;Slat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52400"/>
            <a:ext cx="7543800" cy="6761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848600" cy="1524000"/>
          </a:xfrm>
        </p:spPr>
        <p:txBody>
          <a:bodyPr/>
          <a:lstStyle/>
          <a:p>
            <a:r>
              <a:rPr lang="en-US" dirty="0"/>
              <a:t>SAT scores (600-2400 range)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family income</a:t>
            </a:r>
          </a:p>
        </p:txBody>
      </p:sp>
      <p:pic>
        <p:nvPicPr>
          <p:cNvPr id="14339" name="Picture 3" descr="http://www.danpink.com/wp-content/uploads/2012/02/SAT-chart-e1329608605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72" y="1447800"/>
            <a:ext cx="869072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1"/>
            <a:ext cx="8534400" cy="1371599"/>
          </a:xfrm>
        </p:spPr>
        <p:txBody>
          <a:bodyPr>
            <a:noAutofit/>
          </a:bodyPr>
          <a:lstStyle/>
          <a:p>
            <a:r>
              <a:rPr lang="en-US" dirty="0" smtClean="0"/>
              <a:t>Action to take about the ACT/SAT: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 your students to understand the biases in the ACT and SAT.</a:t>
            </a:r>
          </a:p>
          <a:p>
            <a:r>
              <a:rPr lang="en-US" sz="3600" dirty="0" smtClean="0"/>
              <a:t>Then help them make the case </a:t>
            </a:r>
          </a:p>
          <a:p>
            <a:r>
              <a:rPr lang="en-US" sz="3600" dirty="0" err="1" smtClean="0"/>
              <a:t>hto</a:t>
            </a:r>
            <a:r>
              <a:rPr lang="en-US" sz="3600" dirty="0" smtClean="0"/>
              <a:t> go test blind. </a:t>
            </a:r>
            <a:endParaRPr lang="en-US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With action components,</a:t>
            </a:r>
            <a:br>
              <a:rPr lang="en-US" dirty="0" smtClean="0"/>
            </a:br>
            <a:r>
              <a:rPr lang="en-US" dirty="0" smtClean="0"/>
              <a:t>your classes will be</a:t>
            </a:r>
            <a:br>
              <a:rPr lang="en-US" dirty="0" smtClean="0"/>
            </a:br>
            <a:r>
              <a:rPr lang="en-US" dirty="0" smtClean="0"/>
              <a:t>points of inspiration</a:t>
            </a:r>
            <a:br>
              <a:rPr lang="en-US" dirty="0" smtClean="0"/>
            </a:br>
            <a:r>
              <a:rPr lang="en-US" dirty="0" smtClean="0"/>
              <a:t>in our</a:t>
            </a:r>
            <a:br>
              <a:rPr lang="en-US" dirty="0" smtClean="0"/>
            </a:br>
            <a:r>
              <a:rPr lang="en-US" dirty="0" smtClean="0"/>
              <a:t>post-George Floyd</a:t>
            </a:r>
            <a:br>
              <a:rPr lang="en-US" dirty="0" smtClean="0"/>
            </a:br>
            <a:r>
              <a:rPr lang="en-US" dirty="0" smtClean="0"/>
              <a:t>Times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Sociology of U.S. History</a:t>
            </a:r>
            <a:br>
              <a:rPr lang="en-US" sz="3200" dirty="0" smtClean="0"/>
            </a:br>
            <a:r>
              <a:rPr lang="en-US" sz="3200" dirty="0" smtClean="0"/>
              <a:t>James W. Loewen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jloewen@uvm.edu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Essence of sociology: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Social structure pushes people around,</a:t>
            </a:r>
          </a:p>
          <a:p>
            <a:pPr algn="ctr">
              <a:buNone/>
            </a:pPr>
            <a:r>
              <a:rPr lang="en-US" sz="3600" dirty="0" smtClean="0"/>
              <a:t>determines their careers.</a:t>
            </a:r>
          </a:p>
          <a:p>
            <a:pPr algn="ctr">
              <a:buNone/>
            </a:pPr>
            <a:r>
              <a:rPr lang="en-US" sz="3600" dirty="0" smtClean="0"/>
              <a:t>a</a:t>
            </a:r>
            <a:r>
              <a:rPr lang="en-US" sz="3600" dirty="0" smtClean="0"/>
              <a:t>nd even affects how they think.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Upper-middle class students can be </a:t>
            </a:r>
            <a:r>
              <a:rPr lang="en-US" sz="3600" dirty="0" err="1" smtClean="0"/>
              <a:t>soclexic</a:t>
            </a:r>
            <a:r>
              <a:rPr lang="en-US" sz="3600" dirty="0" smtClean="0"/>
              <a:t>. </a:t>
            </a:r>
          </a:p>
          <a:p>
            <a:pPr>
              <a:buNone/>
            </a:pPr>
            <a:r>
              <a:rPr lang="en-US" sz="3600" dirty="0" smtClean="0"/>
              <a:t>One answer: get them involved in social change.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1"/>
            <a:ext cx="8458200" cy="16001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After George Floyd, we must act. I suggest four key areas: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781800" cy="3200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U.S. History is taught.</a:t>
            </a:r>
          </a:p>
          <a:p>
            <a:pPr marL="514350" indent="-514350">
              <a:buAutoNum type="arabicPeriod"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Local public history. </a:t>
            </a:r>
          </a:p>
          <a:p>
            <a:pPr marL="514350" indent="-514350">
              <a:buAutoNum type="arabicPeriod"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Sundown towns. </a:t>
            </a:r>
          </a:p>
          <a:p>
            <a:pPr marL="514350" indent="-514350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Teacher expectations and </a:t>
            </a:r>
          </a:p>
          <a:p>
            <a:pPr marL="514350" indent="-514350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“standardized tests”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vilrightstrail.com/app/uploads/2018/12/MS_Jackson_Tougaloo_WoodworthChap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08975" cy="5539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was Reconstruction?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2000"/>
          </a:xfrm>
        </p:spPr>
        <p:txBody>
          <a:bodyPr/>
          <a:lstStyle/>
          <a:p>
            <a:r>
              <a:rPr lang="en-US" dirty="0" smtClean="0"/>
              <a:t>The period after the Civil War, </a:t>
            </a:r>
          </a:p>
          <a:p>
            <a:r>
              <a:rPr lang="en-US" dirty="0" smtClean="0"/>
              <a:t>w</a:t>
            </a:r>
            <a:r>
              <a:rPr lang="en-US" dirty="0" smtClean="0"/>
              <a:t>hen Blacks took over </a:t>
            </a:r>
          </a:p>
          <a:p>
            <a:r>
              <a:rPr lang="en-US" dirty="0" smtClean="0"/>
              <a:t>the Southern states,</a:t>
            </a:r>
          </a:p>
          <a:p>
            <a:r>
              <a:rPr lang="en-US" dirty="0" smtClean="0"/>
              <a:t>b</a:t>
            </a:r>
            <a:r>
              <a:rPr lang="en-US" dirty="0" smtClean="0"/>
              <a:t>ut they were too soon out of slavery, so they screwed up,</a:t>
            </a:r>
          </a:p>
          <a:p>
            <a:r>
              <a:rPr lang="en-US" dirty="0" smtClean="0"/>
              <a:t>a</a:t>
            </a:r>
            <a:r>
              <a:rPr lang="en-US" dirty="0" smtClean="0"/>
              <a:t>nd white folks had to </a:t>
            </a:r>
          </a:p>
          <a:p>
            <a:r>
              <a:rPr lang="en-US" dirty="0" smtClean="0"/>
              <a:t>take control again.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maha race riot of 1919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833" y="533400"/>
            <a:ext cx="7120328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953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But that happened, didn’t it?</a:t>
            </a:r>
          </a:p>
          <a:p>
            <a:pPr algn="ctr"/>
            <a:r>
              <a:rPr lang="en-US" sz="3600" dirty="0" smtClean="0"/>
              <a:t>Didn’t Mississippi have more lynchings</a:t>
            </a:r>
          </a:p>
          <a:p>
            <a:pPr algn="ctr"/>
            <a:r>
              <a:rPr lang="en-US" sz="3600" dirty="0" smtClean="0"/>
              <a:t>Than any other state?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maha race riot of 1919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833" y="533400"/>
            <a:ext cx="7120328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5638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(What’s wrong with this photo?)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571</Words>
  <Application>Microsoft Office PowerPoint</Application>
  <PresentationFormat>On-screen Show (4:3)</PresentationFormat>
  <Paragraphs>78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Microsoft Graph 2000 Chart</vt:lpstr>
      <vt:lpstr>The Sociology of U.S. History James W. Loewen</vt:lpstr>
      <vt:lpstr>Slide 2</vt:lpstr>
      <vt:lpstr>The Sociology of U.S. History James W. Loewen</vt:lpstr>
      <vt:lpstr>Essence of sociology:</vt:lpstr>
      <vt:lpstr>After George Floyd, we must act. I suggest four key areas:</vt:lpstr>
      <vt:lpstr>Slide 6</vt:lpstr>
      <vt:lpstr>What was Reconstruction?</vt:lpstr>
      <vt:lpstr>Slide 8</vt:lpstr>
      <vt:lpstr>Slide 9</vt:lpstr>
      <vt:lpstr>Slide 10</vt:lpstr>
      <vt:lpstr>Why did we have a Civil War?</vt:lpstr>
      <vt:lpstr>Alternatives:</vt:lpstr>
      <vt:lpstr>Results Nationwide</vt:lpstr>
      <vt:lpstr>How could this happen??</vt:lpstr>
      <vt:lpstr>Slide 15</vt:lpstr>
      <vt:lpstr>Governor. of TN,  “Message to Legislature,” 1/7/1861</vt:lpstr>
      <vt:lpstr>Sociology of Knowledge re  Confederate Monuments:</vt:lpstr>
      <vt:lpstr>Slide 18</vt:lpstr>
      <vt:lpstr>My “signature”</vt:lpstr>
      <vt:lpstr>Sundown Towns,  a product of the Nadir </vt:lpstr>
      <vt:lpstr>What to do about Sundown Towns </vt:lpstr>
      <vt:lpstr>Teacher Expectations and “Standardized” Tests</vt:lpstr>
      <vt:lpstr>Slide 23</vt:lpstr>
      <vt:lpstr>Slide 24</vt:lpstr>
      <vt:lpstr>SAT scores (600-2400 range)  by family income</vt:lpstr>
      <vt:lpstr>Action to take about the ACT/SAT:</vt:lpstr>
      <vt:lpstr>With action components, your classes will be points of inspiration in our post-George Floyd Times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LenovoMain</dc:creator>
  <cp:lastModifiedBy>LenovoMain</cp:lastModifiedBy>
  <cp:revision>65</cp:revision>
  <dcterms:created xsi:type="dcterms:W3CDTF">2020-10-14T17:10:58Z</dcterms:created>
  <dcterms:modified xsi:type="dcterms:W3CDTF">2020-10-15T20:41:30Z</dcterms:modified>
</cp:coreProperties>
</file>